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2" r:id="rId3"/>
    <p:sldId id="257" r:id="rId4"/>
    <p:sldId id="258" r:id="rId5"/>
    <p:sldId id="259" r:id="rId6"/>
    <p:sldId id="276" r:id="rId7"/>
    <p:sldId id="260" r:id="rId8"/>
    <p:sldId id="263" r:id="rId9"/>
    <p:sldId id="274" r:id="rId10"/>
    <p:sldId id="264" r:id="rId11"/>
    <p:sldId id="265" r:id="rId12"/>
    <p:sldId id="272" r:id="rId13"/>
    <p:sldId id="267" r:id="rId14"/>
    <p:sldId id="273" r:id="rId15"/>
    <p:sldId id="266" r:id="rId16"/>
    <p:sldId id="268" r:id="rId17"/>
    <p:sldId id="261"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57855"/>
    <a:srgbClr val="E06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28825-A741-41B9-8C36-40B566682141}" type="datetimeFigureOut">
              <a:rPr lang="en-GB" smtClean="0"/>
              <a:t>08/11/2019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02FFC-5A63-4A92-8A47-F5998A30122F}" type="slidenum">
              <a:rPr lang="en-GB" smtClean="0"/>
              <a:t>‹#›</a:t>
            </a:fld>
            <a:endParaRPr lang="en-GB"/>
          </a:p>
        </p:txBody>
      </p:sp>
    </p:spTree>
    <p:extLst>
      <p:ext uri="{BB962C8B-B14F-4D97-AF65-F5344CB8AC3E}">
        <p14:creationId xmlns:p14="http://schemas.microsoft.com/office/powerpoint/2010/main" val="421791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Jot down the skills you needed to be able to complete these calculations.  Looking at the bottom</a:t>
            </a:r>
            <a:r>
              <a:rPr lang="en-GB" baseline="0" dirty="0" smtClean="0"/>
              <a:t> set of calculations – is there anything you would do differently and why?</a:t>
            </a:r>
          </a:p>
          <a:p>
            <a:r>
              <a:rPr lang="en-GB" baseline="0" dirty="0" smtClean="0"/>
              <a:t>To be able to complete these calculations you needed to have mastered the commutative relationship between addition and subtraction.  Number bonds to 20.  The concept of sum and difference and the formality of column addition and subtraction.  </a:t>
            </a:r>
            <a:endParaRPr lang="en-GB" dirty="0"/>
          </a:p>
        </p:txBody>
      </p:sp>
      <p:sp>
        <p:nvSpPr>
          <p:cNvPr id="4" name="Slide Number Placeholder 3"/>
          <p:cNvSpPr>
            <a:spLocks noGrp="1"/>
          </p:cNvSpPr>
          <p:nvPr>
            <p:ph type="sldNum" sz="quarter" idx="10"/>
          </p:nvPr>
        </p:nvSpPr>
        <p:spPr/>
        <p:txBody>
          <a:bodyPr/>
          <a:lstStyle/>
          <a:p>
            <a:fld id="{89902FFC-5A63-4A92-8A47-F5998A30122F}" type="slidenum">
              <a:rPr lang="en-GB" smtClean="0"/>
              <a:t>2</a:t>
            </a:fld>
            <a:endParaRPr lang="en-GB"/>
          </a:p>
        </p:txBody>
      </p:sp>
    </p:spTree>
    <p:extLst>
      <p:ext uri="{BB962C8B-B14F-4D97-AF65-F5344CB8AC3E}">
        <p14:creationId xmlns:p14="http://schemas.microsoft.com/office/powerpoint/2010/main" val="59309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objectives of teaching of mastery are…</a:t>
            </a:r>
            <a:endParaRPr lang="en-GB" dirty="0"/>
          </a:p>
        </p:txBody>
      </p:sp>
      <p:sp>
        <p:nvSpPr>
          <p:cNvPr id="4" name="Slide Number Placeholder 3"/>
          <p:cNvSpPr>
            <a:spLocks noGrp="1"/>
          </p:cNvSpPr>
          <p:nvPr>
            <p:ph type="sldNum" sz="quarter" idx="10"/>
          </p:nvPr>
        </p:nvSpPr>
        <p:spPr/>
        <p:txBody>
          <a:bodyPr/>
          <a:lstStyle/>
          <a:p>
            <a:fld id="{89902FFC-5A63-4A92-8A47-F5998A30122F}" type="slidenum">
              <a:rPr lang="en-GB" smtClean="0"/>
              <a:t>8</a:t>
            </a:fld>
            <a:endParaRPr lang="en-GB"/>
          </a:p>
        </p:txBody>
      </p:sp>
    </p:spTree>
    <p:extLst>
      <p:ext uri="{BB962C8B-B14F-4D97-AF65-F5344CB8AC3E}">
        <p14:creationId xmlns:p14="http://schemas.microsoft.com/office/powerpoint/2010/main" val="255890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can</a:t>
            </a:r>
            <a:r>
              <a:rPr lang="en-GB" baseline="0" dirty="0" smtClean="0"/>
              <a:t> you expect?</a:t>
            </a:r>
            <a:endParaRPr lang="en-GB" dirty="0"/>
          </a:p>
        </p:txBody>
      </p:sp>
      <p:sp>
        <p:nvSpPr>
          <p:cNvPr id="4" name="Slide Number Placeholder 3"/>
          <p:cNvSpPr>
            <a:spLocks noGrp="1"/>
          </p:cNvSpPr>
          <p:nvPr>
            <p:ph type="sldNum" sz="quarter" idx="10"/>
          </p:nvPr>
        </p:nvSpPr>
        <p:spPr/>
        <p:txBody>
          <a:bodyPr/>
          <a:lstStyle/>
          <a:p>
            <a:fld id="{89902FFC-5A63-4A92-8A47-F5998A30122F}" type="slidenum">
              <a:rPr lang="en-GB" smtClean="0"/>
              <a:t>11</a:t>
            </a:fld>
            <a:endParaRPr lang="en-GB"/>
          </a:p>
        </p:txBody>
      </p:sp>
    </p:spTree>
    <p:extLst>
      <p:ext uri="{BB962C8B-B14F-4D97-AF65-F5344CB8AC3E}">
        <p14:creationId xmlns:p14="http://schemas.microsoft.com/office/powerpoint/2010/main" val="151590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902FFC-5A63-4A92-8A47-F5998A30122F}" type="slidenum">
              <a:rPr lang="en-GB" smtClean="0"/>
              <a:t>13</a:t>
            </a:fld>
            <a:endParaRPr lang="en-GB"/>
          </a:p>
        </p:txBody>
      </p:sp>
    </p:spTree>
    <p:extLst>
      <p:ext uri="{BB962C8B-B14F-4D97-AF65-F5344CB8AC3E}">
        <p14:creationId xmlns:p14="http://schemas.microsoft.com/office/powerpoint/2010/main" val="384523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mathshubs.org.uk/find-your-hub/" TargetMode="External"/><Relationship Id="rId2" Type="http://schemas.openxmlformats.org/officeDocument/2006/relationships/hyperlink" Target="http://www.mathshubs.org.uk/about-maths-hub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Teaching for Mastery </a:t>
            </a:r>
            <a:br>
              <a:rPr lang="en-GB" dirty="0" smtClean="0">
                <a:solidFill>
                  <a:schemeClr val="bg1"/>
                </a:solidFill>
              </a:rPr>
            </a:br>
            <a:r>
              <a:rPr lang="en-GB" dirty="0" smtClean="0">
                <a:solidFill>
                  <a:schemeClr val="bg1"/>
                </a:solidFill>
              </a:rPr>
              <a:t>2019 -2020</a:t>
            </a:r>
            <a:endParaRPr lang="en-GB" dirty="0">
              <a:solidFill>
                <a:schemeClr val="bg1"/>
              </a:solidFill>
            </a:endParaRPr>
          </a:p>
        </p:txBody>
      </p:sp>
      <p:sp>
        <p:nvSpPr>
          <p:cNvPr id="3" name="Subtitle 2"/>
          <p:cNvSpPr>
            <a:spLocks noGrp="1"/>
          </p:cNvSpPr>
          <p:nvPr>
            <p:ph type="subTitle" idx="1"/>
          </p:nvPr>
        </p:nvSpPr>
        <p:spPr/>
        <p:txBody>
          <a:bodyPr>
            <a:normAutofit/>
          </a:bodyPr>
          <a:lstStyle/>
          <a:p>
            <a:r>
              <a:rPr lang="en-GB" sz="4000" dirty="0" smtClean="0"/>
              <a:t>Launch Meeting</a:t>
            </a:r>
            <a:endParaRPr lang="en-GB" sz="4000" dirty="0"/>
          </a:p>
        </p:txBody>
      </p:sp>
    </p:spTree>
    <p:extLst>
      <p:ext uri="{BB962C8B-B14F-4D97-AF65-F5344CB8AC3E}">
        <p14:creationId xmlns:p14="http://schemas.microsoft.com/office/powerpoint/2010/main" val="82286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727" y="2189018"/>
            <a:ext cx="2964873" cy="199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Mastery Readiness</a:t>
            </a:r>
            <a:endParaRPr lang="en-GB" sz="4000" dirty="0"/>
          </a:p>
        </p:txBody>
      </p:sp>
      <p:sp>
        <p:nvSpPr>
          <p:cNvPr id="3" name="Rectangle 2"/>
          <p:cNvSpPr/>
          <p:nvPr/>
        </p:nvSpPr>
        <p:spPr>
          <a:xfrm>
            <a:off x="4530436" y="2189018"/>
            <a:ext cx="2867891" cy="19950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The Teaching for Mastery </a:t>
            </a:r>
            <a:r>
              <a:rPr lang="en-GB" sz="3200" dirty="0"/>
              <a:t>P</a:t>
            </a:r>
            <a:r>
              <a:rPr lang="en-GB" sz="3200" dirty="0" smtClean="0"/>
              <a:t>rogramme</a:t>
            </a:r>
            <a:endParaRPr lang="en-GB" sz="3200" dirty="0"/>
          </a:p>
        </p:txBody>
      </p:sp>
      <p:sp>
        <p:nvSpPr>
          <p:cNvPr id="4" name="Rounded Rectangle 3"/>
          <p:cNvSpPr/>
          <p:nvPr/>
        </p:nvSpPr>
        <p:spPr>
          <a:xfrm>
            <a:off x="8520545" y="2189018"/>
            <a:ext cx="3131128" cy="2133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Sustaining and Embedding Mastery</a:t>
            </a:r>
            <a:endParaRPr lang="en-GB" sz="3600" dirty="0"/>
          </a:p>
        </p:txBody>
      </p:sp>
      <p:sp>
        <p:nvSpPr>
          <p:cNvPr id="6" name="Right Arrow 5"/>
          <p:cNvSpPr/>
          <p:nvPr/>
        </p:nvSpPr>
        <p:spPr>
          <a:xfrm>
            <a:off x="6525491" y="4641273"/>
            <a:ext cx="3394364" cy="8589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1371600" y="4641273"/>
            <a:ext cx="3879273" cy="8589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9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387927"/>
            <a:ext cx="3713018" cy="60267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Teaching for Mastery Programme</a:t>
            </a:r>
            <a:endParaRPr lang="en-GB" sz="4400" dirty="0"/>
          </a:p>
        </p:txBody>
      </p:sp>
      <p:sp>
        <p:nvSpPr>
          <p:cNvPr id="5" name="TextBox 4"/>
          <p:cNvSpPr txBox="1"/>
          <p:nvPr/>
        </p:nvSpPr>
        <p:spPr>
          <a:xfrm>
            <a:off x="4170218" y="512618"/>
            <a:ext cx="7620000" cy="6186309"/>
          </a:xfrm>
          <a:prstGeom prst="rect">
            <a:avLst/>
          </a:prstGeom>
          <a:noFill/>
        </p:spPr>
        <p:txBody>
          <a:bodyPr wrap="square" rtlCol="0">
            <a:spAutoFit/>
          </a:bodyPr>
          <a:lstStyle/>
          <a:p>
            <a:pPr marL="571500" indent="-571500">
              <a:buFont typeface="Arial" panose="020B0604020202020204" pitchFamily="34" charset="0"/>
              <a:buChar char="•"/>
            </a:pPr>
            <a:r>
              <a:rPr lang="en-GB" sz="3600" dirty="0">
                <a:solidFill>
                  <a:schemeClr val="bg1"/>
                </a:solidFill>
              </a:rPr>
              <a:t>Assigned a Teaching for Mastery Specialist</a:t>
            </a:r>
          </a:p>
          <a:p>
            <a:pPr marL="571500" indent="-571500">
              <a:buFont typeface="Arial" panose="020B0604020202020204" pitchFamily="34" charset="0"/>
              <a:buChar char="•"/>
            </a:pPr>
            <a:r>
              <a:rPr lang="en-GB" sz="3600" dirty="0">
                <a:solidFill>
                  <a:schemeClr val="bg1"/>
                </a:solidFill>
              </a:rPr>
              <a:t>Receive a school visit each term</a:t>
            </a:r>
          </a:p>
          <a:p>
            <a:pPr marL="571500" indent="-571500">
              <a:buFont typeface="Arial" panose="020B0604020202020204" pitchFamily="34" charset="0"/>
              <a:buChar char="•"/>
            </a:pPr>
            <a:r>
              <a:rPr lang="en-GB" sz="3600" dirty="0">
                <a:solidFill>
                  <a:schemeClr val="bg1"/>
                </a:solidFill>
              </a:rPr>
              <a:t>Receive a total of £1000 to support the release of the designated teachers</a:t>
            </a:r>
          </a:p>
          <a:p>
            <a:pPr marL="571500" indent="-571500">
              <a:buFont typeface="Arial" panose="020B0604020202020204" pitchFamily="34" charset="0"/>
              <a:buChar char="•"/>
            </a:pPr>
            <a:r>
              <a:rPr lang="en-GB" sz="3600" dirty="0">
                <a:solidFill>
                  <a:schemeClr val="bg1"/>
                </a:solidFill>
              </a:rPr>
              <a:t>Receive match funding towards authorised textbooks</a:t>
            </a:r>
          </a:p>
          <a:p>
            <a:pPr marL="571500" indent="-571500">
              <a:buFont typeface="Arial" panose="020B0604020202020204" pitchFamily="34" charset="0"/>
              <a:buChar char="•"/>
            </a:pPr>
            <a:r>
              <a:rPr lang="en-GB" sz="3600" dirty="0">
                <a:solidFill>
                  <a:schemeClr val="bg1"/>
                </a:solidFill>
              </a:rPr>
              <a:t>A programme of teacher subject training to develop a secure understanding of the 5 Big Ideas</a:t>
            </a:r>
            <a:r>
              <a:rPr lang="en-GB" dirty="0">
                <a:solidFill>
                  <a:schemeClr val="bg1"/>
                </a:solidFill>
              </a:rPr>
              <a:t>. </a:t>
            </a:r>
          </a:p>
        </p:txBody>
      </p:sp>
    </p:spTree>
    <p:extLst>
      <p:ext uri="{BB962C8B-B14F-4D97-AF65-F5344CB8AC3E}">
        <p14:creationId xmlns:p14="http://schemas.microsoft.com/office/powerpoint/2010/main" val="991085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4073" y="1717964"/>
            <a:ext cx="4267200" cy="101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Jo Makin-Isherwood</a:t>
            </a:r>
          </a:p>
          <a:p>
            <a:pPr algn="ctr"/>
            <a:r>
              <a:rPr lang="en-GB" dirty="0" smtClean="0"/>
              <a:t>Primary Teaching for Mastery Lead</a:t>
            </a:r>
            <a:endParaRPr lang="en-GB" dirty="0"/>
          </a:p>
        </p:txBody>
      </p:sp>
      <p:sp>
        <p:nvSpPr>
          <p:cNvPr id="3" name="Rectangle 2"/>
          <p:cNvSpPr/>
          <p:nvPr/>
        </p:nvSpPr>
        <p:spPr>
          <a:xfrm>
            <a:off x="720435" y="3255818"/>
            <a:ext cx="2396837" cy="81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Sharon Neale</a:t>
            </a:r>
            <a:endParaRPr lang="en-GB" sz="2800" dirty="0"/>
          </a:p>
        </p:txBody>
      </p:sp>
      <p:sp>
        <p:nvSpPr>
          <p:cNvPr id="4" name="Rectangle 3"/>
          <p:cNvSpPr/>
          <p:nvPr/>
        </p:nvSpPr>
        <p:spPr>
          <a:xfrm>
            <a:off x="720436" y="4308763"/>
            <a:ext cx="2396836" cy="748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Nicola Price</a:t>
            </a:r>
            <a:endParaRPr lang="en-GB" sz="3200" dirty="0"/>
          </a:p>
        </p:txBody>
      </p:sp>
      <p:sp>
        <p:nvSpPr>
          <p:cNvPr id="5" name="Rectangle 4"/>
          <p:cNvSpPr/>
          <p:nvPr/>
        </p:nvSpPr>
        <p:spPr>
          <a:xfrm>
            <a:off x="720436" y="5292435"/>
            <a:ext cx="2396836" cy="775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Sarah Smith</a:t>
            </a:r>
            <a:endParaRPr lang="en-GB" sz="2800" dirty="0"/>
          </a:p>
        </p:txBody>
      </p:sp>
      <p:sp>
        <p:nvSpPr>
          <p:cNvPr id="6" name="Rectangle 5"/>
          <p:cNvSpPr/>
          <p:nvPr/>
        </p:nvSpPr>
        <p:spPr>
          <a:xfrm>
            <a:off x="4807527" y="3117272"/>
            <a:ext cx="1870364" cy="8174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Kim Rogers</a:t>
            </a:r>
            <a:endParaRPr lang="en-GB" sz="2800" dirty="0"/>
          </a:p>
        </p:txBody>
      </p:sp>
      <p:sp>
        <p:nvSpPr>
          <p:cNvPr id="7" name="Rectangle 6"/>
          <p:cNvSpPr/>
          <p:nvPr/>
        </p:nvSpPr>
        <p:spPr>
          <a:xfrm>
            <a:off x="4668982" y="4308763"/>
            <a:ext cx="2078182" cy="7481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Steve Proctor</a:t>
            </a:r>
            <a:endParaRPr lang="en-GB" sz="2800" dirty="0"/>
          </a:p>
        </p:txBody>
      </p:sp>
      <p:sp>
        <p:nvSpPr>
          <p:cNvPr id="8" name="Rectangle 7"/>
          <p:cNvSpPr/>
          <p:nvPr/>
        </p:nvSpPr>
        <p:spPr>
          <a:xfrm>
            <a:off x="4599708" y="5444836"/>
            <a:ext cx="2147455" cy="7758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Shelley Beckerleg</a:t>
            </a:r>
            <a:endParaRPr lang="en-GB" sz="2800" dirty="0"/>
          </a:p>
        </p:txBody>
      </p:sp>
      <p:sp>
        <p:nvSpPr>
          <p:cNvPr id="9" name="Rectangle 8"/>
          <p:cNvSpPr/>
          <p:nvPr/>
        </p:nvSpPr>
        <p:spPr>
          <a:xfrm>
            <a:off x="8035636" y="3255818"/>
            <a:ext cx="1870364" cy="8174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Anne Fishwick</a:t>
            </a:r>
            <a:endParaRPr lang="en-GB" sz="2800" dirty="0"/>
          </a:p>
        </p:txBody>
      </p:sp>
      <p:sp>
        <p:nvSpPr>
          <p:cNvPr id="10" name="Rectangle 9"/>
          <p:cNvSpPr/>
          <p:nvPr/>
        </p:nvSpPr>
        <p:spPr>
          <a:xfrm>
            <a:off x="8035636" y="4308764"/>
            <a:ext cx="1870364" cy="7481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Jenna Stobbs</a:t>
            </a:r>
            <a:endParaRPr lang="en-GB" sz="2800" dirty="0"/>
          </a:p>
        </p:txBody>
      </p:sp>
      <p:sp>
        <p:nvSpPr>
          <p:cNvPr id="11" name="Rectangle 10"/>
          <p:cNvSpPr/>
          <p:nvPr/>
        </p:nvSpPr>
        <p:spPr>
          <a:xfrm>
            <a:off x="8035636" y="5444836"/>
            <a:ext cx="1870364" cy="7758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Ross Barnes</a:t>
            </a:r>
            <a:endParaRPr lang="en-GB" sz="2800" dirty="0"/>
          </a:p>
        </p:txBody>
      </p:sp>
      <p:sp>
        <p:nvSpPr>
          <p:cNvPr id="12" name="Rectangle 11"/>
          <p:cNvSpPr/>
          <p:nvPr/>
        </p:nvSpPr>
        <p:spPr>
          <a:xfrm>
            <a:off x="900545" y="443345"/>
            <a:ext cx="2216727" cy="7481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Colin Bacon</a:t>
            </a:r>
            <a:endParaRPr lang="en-GB" sz="2800" dirty="0"/>
          </a:p>
        </p:txBody>
      </p:sp>
      <p:sp>
        <p:nvSpPr>
          <p:cNvPr id="13" name="Rectangle 12"/>
          <p:cNvSpPr/>
          <p:nvPr/>
        </p:nvSpPr>
        <p:spPr>
          <a:xfrm>
            <a:off x="3422073" y="443345"/>
            <a:ext cx="1731818" cy="7481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smtClean="0"/>
              <a:t>Chris Gould</a:t>
            </a:r>
            <a:endParaRPr lang="en-GB" sz="2400" dirty="0"/>
          </a:p>
        </p:txBody>
      </p:sp>
      <p:sp>
        <p:nvSpPr>
          <p:cNvPr id="14" name="Rectangle 13"/>
          <p:cNvSpPr/>
          <p:nvPr/>
        </p:nvSpPr>
        <p:spPr>
          <a:xfrm>
            <a:off x="5486400" y="443345"/>
            <a:ext cx="1510145" cy="7481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smtClean="0"/>
              <a:t>David Hick</a:t>
            </a:r>
            <a:endParaRPr lang="en-GB" sz="2400" dirty="0"/>
          </a:p>
        </p:txBody>
      </p:sp>
      <p:sp>
        <p:nvSpPr>
          <p:cNvPr id="15" name="Rectangle 14"/>
          <p:cNvSpPr/>
          <p:nvPr/>
        </p:nvSpPr>
        <p:spPr>
          <a:xfrm>
            <a:off x="7536873" y="443345"/>
            <a:ext cx="1662545" cy="7481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smtClean="0"/>
              <a:t>Catlin Horsley</a:t>
            </a:r>
            <a:endParaRPr lang="en-GB" sz="2800" dirty="0"/>
          </a:p>
        </p:txBody>
      </p:sp>
      <p:sp>
        <p:nvSpPr>
          <p:cNvPr id="16" name="Rectangle 15"/>
          <p:cNvSpPr/>
          <p:nvPr/>
        </p:nvSpPr>
        <p:spPr>
          <a:xfrm>
            <a:off x="9712036" y="443345"/>
            <a:ext cx="1565564" cy="7481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smtClean="0"/>
              <a:t>Josh Lury</a:t>
            </a:r>
            <a:endParaRPr lang="en-GB" sz="2800" dirty="0"/>
          </a:p>
        </p:txBody>
      </p:sp>
    </p:spTree>
    <p:extLst>
      <p:ext uri="{BB962C8B-B14F-4D97-AF65-F5344CB8AC3E}">
        <p14:creationId xmlns:p14="http://schemas.microsoft.com/office/powerpoint/2010/main" val="1718445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Mastery Specialist School Visits</a:t>
            </a:r>
            <a:endParaRPr lang="en-GB" dirty="0">
              <a:solidFill>
                <a:schemeClr val="bg1"/>
              </a:solidFill>
            </a:endParaRPr>
          </a:p>
        </p:txBody>
      </p:sp>
      <p:sp>
        <p:nvSpPr>
          <p:cNvPr id="3" name="Oval 2"/>
          <p:cNvSpPr/>
          <p:nvPr/>
        </p:nvSpPr>
        <p:spPr>
          <a:xfrm>
            <a:off x="886691" y="1939636"/>
            <a:ext cx="2466109" cy="217516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Learning Walk</a:t>
            </a:r>
            <a:endParaRPr lang="en-GB" sz="3200" dirty="0"/>
          </a:p>
        </p:txBody>
      </p:sp>
      <p:sp>
        <p:nvSpPr>
          <p:cNvPr id="4" name="Oval 3"/>
          <p:cNvSpPr/>
          <p:nvPr/>
        </p:nvSpPr>
        <p:spPr>
          <a:xfrm>
            <a:off x="3269673" y="4114800"/>
            <a:ext cx="2410691" cy="2272145"/>
          </a:xfrm>
          <a:prstGeom prst="ellipse">
            <a:avLst/>
          </a:prstGeom>
          <a:solidFill>
            <a:srgbClr val="C57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School Action Planning Support</a:t>
            </a:r>
            <a:endParaRPr lang="en-GB" sz="3200" dirty="0"/>
          </a:p>
        </p:txBody>
      </p:sp>
      <p:sp>
        <p:nvSpPr>
          <p:cNvPr id="5" name="Oval 4"/>
          <p:cNvSpPr/>
          <p:nvPr/>
        </p:nvSpPr>
        <p:spPr>
          <a:xfrm>
            <a:off x="4890655" y="1939636"/>
            <a:ext cx="2479963" cy="1939637"/>
          </a:xfrm>
          <a:prstGeom prst="ellipse">
            <a:avLst/>
          </a:prstGeom>
          <a:solidFill>
            <a:srgbClr val="E06D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Book Looks</a:t>
            </a:r>
            <a:endParaRPr lang="en-GB" sz="3600" dirty="0"/>
          </a:p>
        </p:txBody>
      </p:sp>
      <p:sp>
        <p:nvSpPr>
          <p:cNvPr id="6" name="Oval 5"/>
          <p:cNvSpPr/>
          <p:nvPr/>
        </p:nvSpPr>
        <p:spPr>
          <a:xfrm>
            <a:off x="8451273" y="1676400"/>
            <a:ext cx="2216727" cy="22998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Staff Meeting</a:t>
            </a:r>
            <a:endParaRPr lang="en-GB" sz="3200" dirty="0"/>
          </a:p>
        </p:txBody>
      </p:sp>
      <p:sp>
        <p:nvSpPr>
          <p:cNvPr id="7" name="Oval 6"/>
          <p:cNvSpPr/>
          <p:nvPr/>
        </p:nvSpPr>
        <p:spPr>
          <a:xfrm>
            <a:off x="7232073" y="4239491"/>
            <a:ext cx="2396836" cy="1884218"/>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Lesson Observation</a:t>
            </a:r>
            <a:endParaRPr lang="en-GB" sz="2400" dirty="0"/>
          </a:p>
        </p:txBody>
      </p:sp>
    </p:spTree>
    <p:extLst>
      <p:ext uri="{BB962C8B-B14F-4D97-AF65-F5344CB8AC3E}">
        <p14:creationId xmlns:p14="http://schemas.microsoft.com/office/powerpoint/2010/main" val="36113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52" y="0"/>
            <a:ext cx="3000807" cy="3824558"/>
          </a:xfrm>
          <a:prstGeom prst="rect">
            <a:avLst/>
          </a:prstGeom>
        </p:spPr>
      </p:pic>
      <p:pic>
        <p:nvPicPr>
          <p:cNvPr id="3" name="Picture 2"/>
          <p:cNvPicPr>
            <a:picLocks noChangeAspect="1"/>
          </p:cNvPicPr>
          <p:nvPr/>
        </p:nvPicPr>
        <p:blipFill>
          <a:blip r:embed="rId3"/>
          <a:stretch>
            <a:fillRect/>
          </a:stretch>
        </p:blipFill>
        <p:spPr>
          <a:xfrm>
            <a:off x="1137618" y="2829357"/>
            <a:ext cx="3353956" cy="3696133"/>
          </a:xfrm>
          <a:prstGeom prst="rect">
            <a:avLst/>
          </a:prstGeom>
        </p:spPr>
      </p:pic>
      <p:sp>
        <p:nvSpPr>
          <p:cNvPr id="4" name="TextBox 3"/>
          <p:cNvSpPr txBox="1"/>
          <p:nvPr/>
        </p:nvSpPr>
        <p:spPr>
          <a:xfrm>
            <a:off x="3298342" y="1821268"/>
            <a:ext cx="4113839" cy="830997"/>
          </a:xfrm>
          <a:prstGeom prst="rect">
            <a:avLst/>
          </a:prstGeom>
          <a:solidFill>
            <a:srgbClr val="FF0000"/>
          </a:solidFill>
        </p:spPr>
        <p:txBody>
          <a:bodyPr wrap="square" rtlCol="0">
            <a:spAutoFit/>
          </a:bodyPr>
          <a:lstStyle/>
          <a:p>
            <a:r>
              <a:rPr lang="en-GB" sz="4800" dirty="0" smtClean="0"/>
              <a:t>SLA Agreement</a:t>
            </a:r>
            <a:endParaRPr lang="en-GB" sz="4800" dirty="0"/>
          </a:p>
        </p:txBody>
      </p:sp>
      <p:pic>
        <p:nvPicPr>
          <p:cNvPr id="5" name="Picture 4"/>
          <p:cNvPicPr>
            <a:picLocks noChangeAspect="1"/>
          </p:cNvPicPr>
          <p:nvPr/>
        </p:nvPicPr>
        <p:blipFill>
          <a:blip r:embed="rId4"/>
          <a:stretch>
            <a:fillRect/>
          </a:stretch>
        </p:blipFill>
        <p:spPr>
          <a:xfrm>
            <a:off x="2649672" y="1175"/>
            <a:ext cx="3569277" cy="1643001"/>
          </a:xfrm>
          <a:prstGeom prst="rect">
            <a:avLst/>
          </a:prstGeom>
        </p:spPr>
      </p:pic>
      <p:pic>
        <p:nvPicPr>
          <p:cNvPr id="6" name="Picture 5"/>
          <p:cNvPicPr>
            <a:picLocks noChangeAspect="1"/>
          </p:cNvPicPr>
          <p:nvPr/>
        </p:nvPicPr>
        <p:blipFill>
          <a:blip r:embed="rId5"/>
          <a:stretch>
            <a:fillRect/>
          </a:stretch>
        </p:blipFill>
        <p:spPr>
          <a:xfrm>
            <a:off x="4742852" y="4409896"/>
            <a:ext cx="6978362" cy="2217509"/>
          </a:xfrm>
          <a:prstGeom prst="rect">
            <a:avLst/>
          </a:prstGeom>
        </p:spPr>
      </p:pic>
      <p:pic>
        <p:nvPicPr>
          <p:cNvPr id="7" name="Picture 6"/>
          <p:cNvPicPr>
            <a:picLocks noChangeAspect="1"/>
          </p:cNvPicPr>
          <p:nvPr/>
        </p:nvPicPr>
        <p:blipFill>
          <a:blip r:embed="rId6"/>
          <a:stretch>
            <a:fillRect/>
          </a:stretch>
        </p:blipFill>
        <p:spPr>
          <a:xfrm>
            <a:off x="7625464" y="472660"/>
            <a:ext cx="4095750" cy="3503595"/>
          </a:xfrm>
          <a:prstGeom prst="rect">
            <a:avLst/>
          </a:prstGeom>
        </p:spPr>
      </p:pic>
    </p:spTree>
    <p:extLst>
      <p:ext uri="{BB962C8B-B14F-4D97-AF65-F5344CB8AC3E}">
        <p14:creationId xmlns:p14="http://schemas.microsoft.com/office/powerpoint/2010/main" val="18326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062" y="297334"/>
            <a:ext cx="3731075" cy="6041660"/>
          </a:xfrm>
          <a:prstGeom prst="rect">
            <a:avLst/>
          </a:prstGeom>
        </p:spPr>
      </p:pic>
      <p:sp>
        <p:nvSpPr>
          <p:cNvPr id="4" name="TextBox 3"/>
          <p:cNvSpPr txBox="1"/>
          <p:nvPr/>
        </p:nvSpPr>
        <p:spPr>
          <a:xfrm>
            <a:off x="4336473" y="457200"/>
            <a:ext cx="7592291" cy="6124754"/>
          </a:xfrm>
          <a:prstGeom prst="rect">
            <a:avLst/>
          </a:prstGeom>
          <a:noFill/>
        </p:spPr>
        <p:txBody>
          <a:bodyPr wrap="square" rtlCol="0">
            <a:spAutoFit/>
          </a:bodyPr>
          <a:lstStyle/>
          <a:p>
            <a:pPr marL="571500" indent="-571500">
              <a:buFont typeface="Arial" panose="020B0604020202020204" pitchFamily="34" charset="0"/>
              <a:buChar char="•"/>
            </a:pPr>
            <a:r>
              <a:rPr lang="en-GB" sz="2800" dirty="0" smtClean="0">
                <a:solidFill>
                  <a:schemeClr val="bg1"/>
                </a:solidFill>
              </a:rPr>
              <a:t>Select two teachers to take part in the programme and help develop maths in your school (participants)</a:t>
            </a:r>
          </a:p>
          <a:p>
            <a:pPr marL="571500" indent="-571500">
              <a:buFont typeface="Arial" panose="020B0604020202020204" pitchFamily="34" charset="0"/>
              <a:buChar char="•"/>
            </a:pPr>
            <a:r>
              <a:rPr lang="en-GB" sz="2800" dirty="0" smtClean="0">
                <a:solidFill>
                  <a:schemeClr val="bg1"/>
                </a:solidFill>
              </a:rPr>
              <a:t>The teachers are to attend all face to face training sessions.</a:t>
            </a:r>
          </a:p>
          <a:p>
            <a:pPr marL="571500" indent="-571500">
              <a:buFont typeface="Arial" panose="020B0604020202020204" pitchFamily="34" charset="0"/>
              <a:buChar char="•"/>
            </a:pPr>
            <a:r>
              <a:rPr lang="en-GB" sz="2800" dirty="0" smtClean="0">
                <a:solidFill>
                  <a:schemeClr val="bg1"/>
                </a:solidFill>
              </a:rPr>
              <a:t>Teachers will work collaboratively with other schools which includes peer to peer observations.</a:t>
            </a:r>
          </a:p>
          <a:p>
            <a:pPr marL="571500" indent="-571500">
              <a:buFont typeface="Arial" panose="020B0604020202020204" pitchFamily="34" charset="0"/>
              <a:buChar char="•"/>
            </a:pPr>
            <a:r>
              <a:rPr lang="en-GB" sz="2800" dirty="0" smtClean="0">
                <a:solidFill>
                  <a:schemeClr val="bg1"/>
                </a:solidFill>
              </a:rPr>
              <a:t>Teachers will keep a reflective log</a:t>
            </a:r>
          </a:p>
          <a:p>
            <a:pPr marL="571500" indent="-571500">
              <a:buFont typeface="Arial" panose="020B0604020202020204" pitchFamily="34" charset="0"/>
              <a:buChar char="•"/>
            </a:pPr>
            <a:r>
              <a:rPr lang="en-GB" sz="2800" dirty="0" smtClean="0">
                <a:solidFill>
                  <a:schemeClr val="bg1"/>
                </a:solidFill>
              </a:rPr>
              <a:t>Head teacher will meet with the Mastery Specialist during school visits </a:t>
            </a:r>
          </a:p>
          <a:p>
            <a:pPr marL="571500" indent="-571500">
              <a:buFont typeface="Arial" panose="020B0604020202020204" pitchFamily="34" charset="0"/>
              <a:buChar char="•"/>
            </a:pPr>
            <a:r>
              <a:rPr lang="en-GB" sz="2800" dirty="0" smtClean="0">
                <a:solidFill>
                  <a:schemeClr val="bg1"/>
                </a:solidFill>
              </a:rPr>
              <a:t>At the end of the year each school will submit online evaluation.</a:t>
            </a:r>
          </a:p>
          <a:p>
            <a:pPr marL="571500" indent="-571500">
              <a:buFont typeface="Arial" panose="020B0604020202020204" pitchFamily="34" charset="0"/>
              <a:buChar char="•"/>
            </a:pPr>
            <a:endParaRPr lang="en-GB" sz="2800" dirty="0">
              <a:solidFill>
                <a:schemeClr val="bg1"/>
              </a:solidFill>
            </a:endParaRPr>
          </a:p>
        </p:txBody>
      </p:sp>
    </p:spTree>
    <p:extLst>
      <p:ext uri="{BB962C8B-B14F-4D97-AF65-F5344CB8AC3E}">
        <p14:creationId xmlns:p14="http://schemas.microsoft.com/office/powerpoint/2010/main" val="274450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Programme</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4862945" y="427201"/>
            <a:ext cx="6899564" cy="5751925"/>
          </a:xfrm>
          <a:prstGeom prst="rect">
            <a:avLst/>
          </a:prstGeom>
        </p:spPr>
      </p:pic>
      <p:sp>
        <p:nvSpPr>
          <p:cNvPr id="5" name="TextBox 4"/>
          <p:cNvSpPr txBox="1"/>
          <p:nvPr/>
        </p:nvSpPr>
        <p:spPr>
          <a:xfrm>
            <a:off x="997527" y="2097088"/>
            <a:ext cx="3269673" cy="2308324"/>
          </a:xfrm>
          <a:prstGeom prst="rect">
            <a:avLst/>
          </a:prstGeom>
          <a:noFill/>
        </p:spPr>
        <p:txBody>
          <a:bodyPr wrap="square" rtlCol="0">
            <a:spAutoFit/>
          </a:bodyPr>
          <a:lstStyle/>
          <a:p>
            <a:pPr marL="571500" indent="-571500">
              <a:buFont typeface="Arial" panose="020B0604020202020204" pitchFamily="34" charset="0"/>
              <a:buChar char="•"/>
            </a:pPr>
            <a:r>
              <a:rPr lang="en-GB" sz="3600" dirty="0" smtClean="0"/>
              <a:t>Fluency</a:t>
            </a:r>
          </a:p>
          <a:p>
            <a:pPr marL="571500" indent="-571500">
              <a:buFont typeface="Arial" panose="020B0604020202020204" pitchFamily="34" charset="0"/>
              <a:buChar char="•"/>
            </a:pPr>
            <a:r>
              <a:rPr lang="en-GB" sz="3600" dirty="0" smtClean="0"/>
              <a:t>Reasoning</a:t>
            </a:r>
          </a:p>
          <a:p>
            <a:pPr marL="571500" indent="-571500">
              <a:buFont typeface="Arial" panose="020B0604020202020204" pitchFamily="34" charset="0"/>
              <a:buChar char="•"/>
            </a:pPr>
            <a:r>
              <a:rPr lang="en-GB" sz="3600" dirty="0" smtClean="0"/>
              <a:t>Problem Solving</a:t>
            </a:r>
            <a:endParaRPr lang="en-GB" sz="3600" dirty="0"/>
          </a:p>
        </p:txBody>
      </p:sp>
    </p:spTree>
    <p:extLst>
      <p:ext uri="{BB962C8B-B14F-4D97-AF65-F5344CB8AC3E}">
        <p14:creationId xmlns:p14="http://schemas.microsoft.com/office/powerpoint/2010/main" val="395723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1863" y="273413"/>
            <a:ext cx="8571719" cy="6297714"/>
          </a:xfrm>
          <a:prstGeom prst="rect">
            <a:avLst/>
          </a:prstGeom>
        </p:spPr>
      </p:pic>
      <p:sp>
        <p:nvSpPr>
          <p:cNvPr id="4" name="TextBox 3"/>
          <p:cNvSpPr txBox="1"/>
          <p:nvPr/>
        </p:nvSpPr>
        <p:spPr>
          <a:xfrm>
            <a:off x="249382" y="443345"/>
            <a:ext cx="2618509" cy="3785652"/>
          </a:xfrm>
          <a:prstGeom prst="rect">
            <a:avLst/>
          </a:prstGeom>
          <a:noFill/>
        </p:spPr>
        <p:txBody>
          <a:bodyPr wrap="square" rtlCol="0">
            <a:spAutoFit/>
          </a:bodyPr>
          <a:lstStyle/>
          <a:p>
            <a:pPr algn="ctr"/>
            <a:r>
              <a:rPr lang="en-GB" sz="4000" dirty="0" smtClean="0">
                <a:solidFill>
                  <a:schemeClr val="bg1"/>
                </a:solidFill>
              </a:rPr>
              <a:t>Fluency</a:t>
            </a:r>
          </a:p>
          <a:p>
            <a:pPr algn="ctr"/>
            <a:endParaRPr lang="en-GB" sz="4000" dirty="0">
              <a:solidFill>
                <a:schemeClr val="bg1"/>
              </a:solidFill>
            </a:endParaRPr>
          </a:p>
          <a:p>
            <a:pPr algn="ctr"/>
            <a:r>
              <a:rPr lang="en-GB" sz="4000" dirty="0" smtClean="0">
                <a:solidFill>
                  <a:schemeClr val="bg1"/>
                </a:solidFill>
              </a:rPr>
              <a:t>Reasoning</a:t>
            </a:r>
          </a:p>
          <a:p>
            <a:pPr algn="ctr"/>
            <a:endParaRPr lang="en-GB" sz="4000" dirty="0">
              <a:solidFill>
                <a:schemeClr val="bg1"/>
              </a:solidFill>
            </a:endParaRPr>
          </a:p>
          <a:p>
            <a:pPr algn="ctr"/>
            <a:r>
              <a:rPr lang="en-GB" sz="4000" dirty="0" smtClean="0">
                <a:solidFill>
                  <a:schemeClr val="bg1"/>
                </a:solidFill>
              </a:rPr>
              <a:t>Problem </a:t>
            </a:r>
          </a:p>
          <a:p>
            <a:pPr algn="ctr"/>
            <a:r>
              <a:rPr lang="en-GB" sz="4000" dirty="0" smtClean="0">
                <a:solidFill>
                  <a:schemeClr val="bg1"/>
                </a:solidFill>
              </a:rPr>
              <a:t>Solving</a:t>
            </a:r>
            <a:endParaRPr lang="en-GB" sz="4000" dirty="0">
              <a:solidFill>
                <a:schemeClr val="bg1"/>
              </a:solidFill>
            </a:endParaRPr>
          </a:p>
        </p:txBody>
      </p:sp>
    </p:spTree>
    <p:extLst>
      <p:ext uri="{BB962C8B-B14F-4D97-AF65-F5344CB8AC3E}">
        <p14:creationId xmlns:p14="http://schemas.microsoft.com/office/powerpoint/2010/main" val="2260056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have People Said?</a:t>
            </a:r>
            <a:endParaRPr lang="en-GB" dirty="0">
              <a:solidFill>
                <a:schemeClr val="bg1"/>
              </a:solidFill>
            </a:endParaRPr>
          </a:p>
        </p:txBody>
      </p:sp>
      <p:sp>
        <p:nvSpPr>
          <p:cNvPr id="3" name="TextBox 2"/>
          <p:cNvSpPr txBox="1"/>
          <p:nvPr/>
        </p:nvSpPr>
        <p:spPr>
          <a:xfrm>
            <a:off x="748145" y="2097088"/>
            <a:ext cx="5638800" cy="1938992"/>
          </a:xfrm>
          <a:prstGeom prst="rect">
            <a:avLst/>
          </a:prstGeom>
          <a:noFill/>
        </p:spPr>
        <p:txBody>
          <a:bodyPr wrap="square" rtlCol="0">
            <a:spAutoFit/>
          </a:bodyPr>
          <a:lstStyle/>
          <a:p>
            <a:r>
              <a:rPr lang="en-GB" sz="2400" dirty="0">
                <a:solidFill>
                  <a:schemeClr val="bg1"/>
                </a:solidFill>
              </a:rPr>
              <a:t>O</a:t>
            </a:r>
            <a:r>
              <a:rPr lang="en-GB" sz="2400" dirty="0" smtClean="0">
                <a:solidFill>
                  <a:schemeClr val="bg1"/>
                </a:solidFill>
              </a:rPr>
              <a:t>ur </a:t>
            </a:r>
            <a:r>
              <a:rPr lang="en-GB" sz="2400" dirty="0">
                <a:solidFill>
                  <a:schemeClr val="bg1"/>
                </a:solidFill>
              </a:rPr>
              <a:t>participating </a:t>
            </a:r>
            <a:r>
              <a:rPr lang="en-GB" sz="2400" dirty="0" smtClean="0">
                <a:solidFill>
                  <a:schemeClr val="bg1"/>
                </a:solidFill>
              </a:rPr>
              <a:t>teacher </a:t>
            </a:r>
            <a:r>
              <a:rPr lang="en-GB" sz="2400" dirty="0">
                <a:solidFill>
                  <a:schemeClr val="bg1"/>
                </a:solidFill>
              </a:rPr>
              <a:t>has developed fantastically through the engagement and this has already impacted across the </a:t>
            </a:r>
            <a:r>
              <a:rPr lang="en-GB" sz="2400" dirty="0" smtClean="0">
                <a:solidFill>
                  <a:schemeClr val="bg1"/>
                </a:solidFill>
              </a:rPr>
              <a:t>school.</a:t>
            </a:r>
            <a:r>
              <a:rPr lang="en-GB" sz="2400" dirty="0">
                <a:solidFill>
                  <a:schemeClr val="bg1"/>
                </a:solidFill>
              </a:rPr>
              <a:t> </a:t>
            </a:r>
            <a:r>
              <a:rPr lang="en-GB" sz="2400" dirty="0" smtClean="0">
                <a:solidFill>
                  <a:schemeClr val="bg1"/>
                </a:solidFill>
              </a:rPr>
              <a:t>I </a:t>
            </a:r>
            <a:r>
              <a:rPr lang="en-GB" sz="2400" dirty="0">
                <a:solidFill>
                  <a:schemeClr val="bg1"/>
                </a:solidFill>
              </a:rPr>
              <a:t>could not recommend the programme highly enough.</a:t>
            </a:r>
          </a:p>
        </p:txBody>
      </p:sp>
      <p:sp>
        <p:nvSpPr>
          <p:cNvPr id="4" name="TextBox 3"/>
          <p:cNvSpPr txBox="1"/>
          <p:nvPr/>
        </p:nvSpPr>
        <p:spPr>
          <a:xfrm>
            <a:off x="1870364" y="4170218"/>
            <a:ext cx="4322618" cy="1815882"/>
          </a:xfrm>
          <a:prstGeom prst="rect">
            <a:avLst/>
          </a:prstGeom>
          <a:noFill/>
        </p:spPr>
        <p:txBody>
          <a:bodyPr wrap="square" rtlCol="0">
            <a:spAutoFit/>
          </a:bodyPr>
          <a:lstStyle/>
          <a:p>
            <a:r>
              <a:rPr lang="en-GB" dirty="0"/>
              <a:t>. </a:t>
            </a:r>
            <a:r>
              <a:rPr lang="en-GB" dirty="0">
                <a:solidFill>
                  <a:schemeClr val="bg1"/>
                </a:solidFill>
              </a:rPr>
              <a:t> </a:t>
            </a:r>
            <a:r>
              <a:rPr lang="en-GB" sz="2800" dirty="0">
                <a:solidFill>
                  <a:schemeClr val="bg1"/>
                </a:solidFill>
              </a:rPr>
              <a:t>The maths lead has relayed that the </a:t>
            </a:r>
            <a:r>
              <a:rPr lang="en-GB" sz="2800" dirty="0" smtClean="0">
                <a:solidFill>
                  <a:schemeClr val="bg1"/>
                </a:solidFill>
              </a:rPr>
              <a:t>work done </a:t>
            </a:r>
            <a:r>
              <a:rPr lang="en-GB" sz="2800" dirty="0">
                <a:solidFill>
                  <a:schemeClr val="bg1"/>
                </a:solidFill>
              </a:rPr>
              <a:t>has revolutionised the way she thinks about teaching maths.</a:t>
            </a:r>
            <a:r>
              <a:rPr lang="en-GB" sz="2800" dirty="0"/>
              <a:t> </a:t>
            </a:r>
            <a:r>
              <a:rPr lang="en-GB" dirty="0"/>
              <a:t> </a:t>
            </a:r>
          </a:p>
        </p:txBody>
      </p:sp>
      <p:sp>
        <p:nvSpPr>
          <p:cNvPr id="5" name="TextBox 4"/>
          <p:cNvSpPr txBox="1"/>
          <p:nvPr/>
        </p:nvSpPr>
        <p:spPr>
          <a:xfrm>
            <a:off x="6871855" y="3288579"/>
            <a:ext cx="4544291" cy="3046988"/>
          </a:xfrm>
          <a:prstGeom prst="rect">
            <a:avLst/>
          </a:prstGeom>
          <a:noFill/>
        </p:spPr>
        <p:txBody>
          <a:bodyPr wrap="square" rtlCol="0">
            <a:spAutoFit/>
          </a:bodyPr>
          <a:lstStyle/>
          <a:p>
            <a:r>
              <a:rPr lang="en-GB" sz="3200" dirty="0">
                <a:solidFill>
                  <a:schemeClr val="bg1"/>
                </a:solidFill>
              </a:rPr>
              <a:t>Katy and Jo are being amazing and throwing themselves into this new approach with gusto! </a:t>
            </a:r>
            <a:r>
              <a:rPr lang="en-GB" sz="3200" dirty="0" smtClean="0">
                <a:solidFill>
                  <a:schemeClr val="bg1"/>
                </a:solidFill>
              </a:rPr>
              <a:t> We </a:t>
            </a:r>
            <a:r>
              <a:rPr lang="en-GB" sz="3200" dirty="0">
                <a:solidFill>
                  <a:schemeClr val="bg1"/>
                </a:solidFill>
              </a:rPr>
              <a:t>are already seeing an impact on our learners!</a:t>
            </a:r>
          </a:p>
        </p:txBody>
      </p:sp>
      <p:sp>
        <p:nvSpPr>
          <p:cNvPr id="6" name="TextBox 5"/>
          <p:cNvSpPr txBox="1"/>
          <p:nvPr/>
        </p:nvSpPr>
        <p:spPr>
          <a:xfrm>
            <a:off x="6871855" y="263236"/>
            <a:ext cx="4849090" cy="2062103"/>
          </a:xfrm>
          <a:prstGeom prst="rect">
            <a:avLst/>
          </a:prstGeom>
          <a:noFill/>
        </p:spPr>
        <p:txBody>
          <a:bodyPr wrap="square" rtlCol="0">
            <a:spAutoFit/>
          </a:bodyPr>
          <a:lstStyle/>
          <a:p>
            <a:r>
              <a:rPr lang="en-GB" sz="3200" dirty="0">
                <a:solidFill>
                  <a:schemeClr val="bg1"/>
                </a:solidFill>
                <a:latin typeface="+mj-lt"/>
                <a:ea typeface="Arial Unicode MS" panose="020B0604020202020204" pitchFamily="34" charset="-128"/>
                <a:cs typeface="Arial Unicode MS" panose="020B0604020202020204" pitchFamily="34" charset="-128"/>
              </a:rPr>
              <a:t>Many thanks for your report - some great ideas to move us forward in maths. Looking forward to the next visit.</a:t>
            </a:r>
          </a:p>
        </p:txBody>
      </p:sp>
    </p:spTree>
    <p:extLst>
      <p:ext uri="{BB962C8B-B14F-4D97-AF65-F5344CB8AC3E}">
        <p14:creationId xmlns:p14="http://schemas.microsoft.com/office/powerpoint/2010/main" val="734746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now?</a:t>
            </a:r>
            <a:endParaRPr lang="en-GB" dirty="0"/>
          </a:p>
        </p:txBody>
      </p:sp>
      <p:sp>
        <p:nvSpPr>
          <p:cNvPr id="3" name="TextBox 2"/>
          <p:cNvSpPr txBox="1"/>
          <p:nvPr/>
        </p:nvSpPr>
        <p:spPr>
          <a:xfrm>
            <a:off x="942109" y="1510145"/>
            <a:ext cx="11083636" cy="729430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chemeClr val="bg1"/>
                </a:solidFill>
              </a:rPr>
              <a:t>You will have been contacted by your Mastery Specialist who has invited you to your first face to face session.  This is a lesson demonstration and a workshop.  ( Half Day)</a:t>
            </a:r>
            <a:endParaRPr lang="en-GB" sz="2800" dirty="0">
              <a:solidFill>
                <a:schemeClr val="bg1"/>
              </a:solidFill>
            </a:endParaRPr>
          </a:p>
          <a:p>
            <a:pPr marL="285750" indent="-285750">
              <a:buFont typeface="Arial" panose="020B0604020202020204" pitchFamily="34" charset="0"/>
              <a:buChar char="•"/>
            </a:pPr>
            <a:endParaRPr lang="en-GB" sz="28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Please bring your diary to confirm all of the dates for face to face sessions. You will need a lap top to download the reflection log and also to log onto the NCETM</a:t>
            </a:r>
          </a:p>
          <a:p>
            <a:pPr marL="285750" indent="-285750">
              <a:buFont typeface="Arial" panose="020B0604020202020204" pitchFamily="34" charset="0"/>
              <a:buChar char="•"/>
            </a:pPr>
            <a:endParaRPr lang="en-GB" sz="2800" dirty="0">
              <a:solidFill>
                <a:schemeClr val="bg1"/>
              </a:solidFill>
            </a:endParaRPr>
          </a:p>
          <a:p>
            <a:pPr marL="285750" indent="-285750">
              <a:buFont typeface="Arial" panose="020B0604020202020204" pitchFamily="34" charset="0"/>
              <a:buChar char="•"/>
            </a:pPr>
            <a:r>
              <a:rPr lang="en-GB" sz="2800" dirty="0" smtClean="0">
                <a:solidFill>
                  <a:schemeClr val="bg1"/>
                </a:solidFill>
              </a:rPr>
              <a:t>Expect to receive your SLA via email.  Return this as soon as possible. </a:t>
            </a:r>
          </a:p>
          <a:p>
            <a:pPr marL="285750" indent="-285750">
              <a:buFont typeface="Arial" panose="020B0604020202020204" pitchFamily="34" charset="0"/>
              <a:buChar char="•"/>
            </a:pPr>
            <a:endParaRPr lang="en-GB" sz="2800" dirty="0">
              <a:solidFill>
                <a:schemeClr val="bg1"/>
              </a:solidFill>
            </a:endParaRPr>
          </a:p>
          <a:p>
            <a:pPr marL="285750" indent="-285750">
              <a:buFont typeface="Arial" panose="020B0604020202020204" pitchFamily="34" charset="0"/>
              <a:buChar char="•"/>
            </a:pPr>
            <a:r>
              <a:rPr lang="en-GB" sz="2800" dirty="0" smtClean="0">
                <a:solidFill>
                  <a:schemeClr val="bg1"/>
                </a:solidFill>
              </a:rPr>
              <a:t>Please ensure you have registered with your email address and NCETM username.</a:t>
            </a:r>
          </a:p>
          <a:p>
            <a:endParaRPr lang="en-GB" sz="2400" dirty="0" smtClean="0">
              <a:solidFill>
                <a:schemeClr val="bg1"/>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6062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4220" y="97263"/>
            <a:ext cx="8571719" cy="6656234"/>
          </a:xfrm>
          <a:prstGeom prst="rect">
            <a:avLst/>
          </a:prstGeom>
        </p:spPr>
      </p:pic>
      <p:sp>
        <p:nvSpPr>
          <p:cNvPr id="3" name="TextBox 2"/>
          <p:cNvSpPr txBox="1"/>
          <p:nvPr/>
        </p:nvSpPr>
        <p:spPr>
          <a:xfrm>
            <a:off x="9065623" y="640080"/>
            <a:ext cx="2690948" cy="5170646"/>
          </a:xfrm>
          <a:prstGeom prst="rect">
            <a:avLst/>
          </a:prstGeom>
          <a:noFill/>
        </p:spPr>
        <p:txBody>
          <a:bodyPr wrap="square" rtlCol="0">
            <a:spAutoFit/>
          </a:bodyPr>
          <a:lstStyle/>
          <a:p>
            <a:r>
              <a:rPr lang="en-GB" sz="6600" dirty="0" smtClean="0"/>
              <a:t>Just some maths to start with..</a:t>
            </a:r>
            <a:endParaRPr lang="en-GB" sz="6600" dirty="0"/>
          </a:p>
        </p:txBody>
      </p:sp>
      <p:sp>
        <p:nvSpPr>
          <p:cNvPr id="5" name="Oval 4"/>
          <p:cNvSpPr/>
          <p:nvPr/>
        </p:nvSpPr>
        <p:spPr>
          <a:xfrm>
            <a:off x="5120640" y="2090057"/>
            <a:ext cx="600891"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6" name="Oval 5"/>
          <p:cNvSpPr/>
          <p:nvPr/>
        </p:nvSpPr>
        <p:spPr>
          <a:xfrm>
            <a:off x="4493623" y="1136469"/>
            <a:ext cx="496388"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9</a:t>
            </a:r>
            <a:endParaRPr lang="en-GB" dirty="0"/>
          </a:p>
        </p:txBody>
      </p:sp>
      <p:sp>
        <p:nvSpPr>
          <p:cNvPr id="7" name="Oval 6"/>
          <p:cNvSpPr/>
          <p:nvPr/>
        </p:nvSpPr>
        <p:spPr>
          <a:xfrm>
            <a:off x="7994469" y="2090057"/>
            <a:ext cx="470262"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8" name="Oval 7"/>
          <p:cNvSpPr/>
          <p:nvPr/>
        </p:nvSpPr>
        <p:spPr>
          <a:xfrm>
            <a:off x="7289074" y="1136469"/>
            <a:ext cx="522515"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a:t>
            </a:r>
            <a:endParaRPr lang="en-GB" dirty="0"/>
          </a:p>
        </p:txBody>
      </p:sp>
      <p:sp>
        <p:nvSpPr>
          <p:cNvPr id="9" name="Oval 8"/>
          <p:cNvSpPr/>
          <p:nvPr/>
        </p:nvSpPr>
        <p:spPr>
          <a:xfrm>
            <a:off x="1619794" y="5185954"/>
            <a:ext cx="535577" cy="470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0" name="Oval 9"/>
          <p:cNvSpPr/>
          <p:nvPr/>
        </p:nvSpPr>
        <p:spPr>
          <a:xfrm>
            <a:off x="966651" y="4402183"/>
            <a:ext cx="470263" cy="496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sp>
        <p:nvSpPr>
          <p:cNvPr id="11" name="Oval 10"/>
          <p:cNvSpPr/>
          <p:nvPr/>
        </p:nvSpPr>
        <p:spPr>
          <a:xfrm>
            <a:off x="4493623" y="4402183"/>
            <a:ext cx="496388" cy="496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a:t>
            </a:r>
            <a:endParaRPr lang="en-GB" dirty="0"/>
          </a:p>
        </p:txBody>
      </p:sp>
      <p:sp>
        <p:nvSpPr>
          <p:cNvPr id="12" name="Oval 11"/>
          <p:cNvSpPr/>
          <p:nvPr/>
        </p:nvSpPr>
        <p:spPr>
          <a:xfrm>
            <a:off x="3775166" y="5969726"/>
            <a:ext cx="470263" cy="5617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sp>
        <p:nvSpPr>
          <p:cNvPr id="13" name="Oval 12"/>
          <p:cNvSpPr/>
          <p:nvPr/>
        </p:nvSpPr>
        <p:spPr>
          <a:xfrm>
            <a:off x="7994469" y="5969726"/>
            <a:ext cx="470262" cy="5617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8</a:t>
            </a:r>
            <a:endParaRPr lang="en-GB" dirty="0"/>
          </a:p>
        </p:txBody>
      </p:sp>
      <p:sp>
        <p:nvSpPr>
          <p:cNvPr id="14" name="Oval 13"/>
          <p:cNvSpPr/>
          <p:nvPr/>
        </p:nvSpPr>
        <p:spPr>
          <a:xfrm>
            <a:off x="7289074" y="5185954"/>
            <a:ext cx="522515" cy="470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a:t>
            </a:r>
            <a:endParaRPr lang="en-GB" dirty="0"/>
          </a:p>
        </p:txBody>
      </p:sp>
    </p:spTree>
    <p:extLst>
      <p:ext uri="{BB962C8B-B14F-4D97-AF65-F5344CB8AC3E}">
        <p14:creationId xmlns:p14="http://schemas.microsoft.com/office/powerpoint/2010/main" val="24923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aims of this morning</a:t>
            </a:r>
            <a:endParaRPr lang="en-GB" dirty="0"/>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7380721" y="609600"/>
            <a:ext cx="3810000" cy="5181600"/>
          </a:xfrm>
          <a:prstGeom prst="rect">
            <a:avLst/>
          </a:prstGeom>
        </p:spPr>
      </p:pic>
      <p:sp>
        <p:nvSpPr>
          <p:cNvPr id="4" name="Text Placeholder 3"/>
          <p:cNvSpPr>
            <a:spLocks noGrp="1"/>
          </p:cNvSpPr>
          <p:nvPr>
            <p:ph type="body" sz="half" idx="2"/>
          </p:nvPr>
        </p:nvSpPr>
        <p:spPr/>
        <p:txBody>
          <a:bodyPr>
            <a:normAutofit fontScale="92500"/>
          </a:bodyPr>
          <a:lstStyle/>
          <a:p>
            <a:r>
              <a:rPr lang="en-GB" sz="3200" dirty="0" smtClean="0">
                <a:latin typeface="+mj-lt"/>
              </a:rPr>
              <a:t>To outline the role of Maths Hubs</a:t>
            </a:r>
          </a:p>
          <a:p>
            <a:r>
              <a:rPr lang="en-GB" sz="3200" dirty="0" smtClean="0">
                <a:latin typeface="+mj-lt"/>
              </a:rPr>
              <a:t>To clarify what you can expect from the Teaching for Mastery Programme</a:t>
            </a:r>
          </a:p>
          <a:p>
            <a:r>
              <a:rPr lang="en-GB" sz="3200" dirty="0" smtClean="0">
                <a:latin typeface="+mj-lt"/>
              </a:rPr>
              <a:t>To detail what is expected of you as a participating school. </a:t>
            </a:r>
          </a:p>
          <a:p>
            <a:endParaRPr lang="en-GB" sz="3200" dirty="0">
              <a:latin typeface="+mj-lt"/>
            </a:endParaRPr>
          </a:p>
        </p:txBody>
      </p:sp>
    </p:spTree>
    <p:extLst>
      <p:ext uri="{BB962C8B-B14F-4D97-AF65-F5344CB8AC3E}">
        <p14:creationId xmlns:p14="http://schemas.microsoft.com/office/powerpoint/2010/main" val="38995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Maths Hubs?</a:t>
            </a:r>
            <a:endParaRPr lang="en-GB" dirty="0"/>
          </a:p>
        </p:txBody>
      </p:sp>
      <p:sp>
        <p:nvSpPr>
          <p:cNvPr id="3" name="Content Placeholder 2"/>
          <p:cNvSpPr>
            <a:spLocks noGrp="1"/>
          </p:cNvSpPr>
          <p:nvPr>
            <p:ph sz="half" idx="1"/>
          </p:nvPr>
        </p:nvSpPr>
        <p:spPr>
          <a:xfrm>
            <a:off x="1141410" y="2249486"/>
            <a:ext cx="4878389" cy="676594"/>
          </a:xfrm>
        </p:spPr>
        <p:txBody>
          <a:bodyPr>
            <a:normAutofit fontScale="70000" lnSpcReduction="20000"/>
          </a:bodyPr>
          <a:lstStyle/>
          <a:p>
            <a:r>
              <a:rPr lang="en-GB" dirty="0">
                <a:hlinkClick r:id="rId2"/>
              </a:rPr>
              <a:t>http://www.mathshubs.org.uk/about-maths-hubs/</a:t>
            </a:r>
            <a:endParaRPr lang="en-GB" dirty="0"/>
          </a:p>
        </p:txBody>
      </p:sp>
      <p:sp>
        <p:nvSpPr>
          <p:cNvPr id="4" name="Content Placeholder 3"/>
          <p:cNvSpPr>
            <a:spLocks noGrp="1"/>
          </p:cNvSpPr>
          <p:nvPr>
            <p:ph sz="half" idx="2"/>
          </p:nvPr>
        </p:nvSpPr>
        <p:spPr>
          <a:xfrm>
            <a:off x="6172200" y="117567"/>
            <a:ext cx="5662749" cy="6609804"/>
          </a:xfrm>
        </p:spPr>
        <p:txBody>
          <a:bodyPr>
            <a:normAutofit fontScale="70000" lnSpcReduction="20000"/>
          </a:bodyPr>
          <a:lstStyle/>
          <a:p>
            <a:pPr marL="0" indent="0" fontAlgn="base">
              <a:buNone/>
            </a:pPr>
            <a:endParaRPr lang="en-GB" sz="3400" b="1" dirty="0"/>
          </a:p>
          <a:p>
            <a:pPr fontAlgn="base"/>
            <a:r>
              <a:rPr lang="en-GB" sz="3400" dirty="0">
                <a:solidFill>
                  <a:schemeClr val="bg1"/>
                </a:solidFill>
              </a:rPr>
              <a:t>There are 37 </a:t>
            </a:r>
            <a:r>
              <a:rPr lang="en-GB" sz="3400" b="1" dirty="0">
                <a:solidFill>
                  <a:schemeClr val="bg1"/>
                </a:solidFill>
                <a:hlinkClick r:id="rId3"/>
              </a:rPr>
              <a:t>Maths Hubs</a:t>
            </a:r>
            <a:r>
              <a:rPr lang="en-GB" sz="3400" dirty="0">
                <a:solidFill>
                  <a:schemeClr val="bg1"/>
                </a:solidFill>
              </a:rPr>
              <a:t> that together serve all the regions of England. Each Maths Hub is open to working with any schools and colleges, from early years providers to post-16 institutions, in the broad geographical area that it covers. The benefits for schools and colleges engaging with their local Maths Hubs include:</a:t>
            </a:r>
          </a:p>
          <a:p>
            <a:pPr fontAlgn="base"/>
            <a:r>
              <a:rPr lang="en-GB" sz="3400" dirty="0">
                <a:solidFill>
                  <a:schemeClr val="bg1"/>
                </a:solidFill>
              </a:rPr>
              <a:t>Access to free or subsidised professional development programmes</a:t>
            </a:r>
          </a:p>
          <a:p>
            <a:pPr fontAlgn="base"/>
            <a:r>
              <a:rPr lang="en-GB" sz="3400" dirty="0">
                <a:solidFill>
                  <a:schemeClr val="bg1"/>
                </a:solidFill>
              </a:rPr>
              <a:t>Up-to-date information about all local maths education activities</a:t>
            </a:r>
          </a:p>
          <a:p>
            <a:pPr fontAlgn="base"/>
            <a:r>
              <a:rPr lang="en-GB" sz="3400" dirty="0">
                <a:solidFill>
                  <a:schemeClr val="bg1"/>
                </a:solidFill>
              </a:rPr>
              <a:t>Participation in a network of local leaders of maths educations (LLMEs).</a:t>
            </a:r>
          </a:p>
          <a:p>
            <a:endParaRPr lang="en-GB" dirty="0"/>
          </a:p>
        </p:txBody>
      </p:sp>
    </p:spTree>
    <p:extLst>
      <p:ext uri="{BB962C8B-B14F-4D97-AF65-F5344CB8AC3E}">
        <p14:creationId xmlns:p14="http://schemas.microsoft.com/office/powerpoint/2010/main" val="3536456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592183"/>
          </a:xfrm>
        </p:spPr>
        <p:txBody>
          <a:bodyPr/>
          <a:lstStyle/>
          <a:p>
            <a:r>
              <a:rPr lang="en-GB" dirty="0" smtClean="0">
                <a:solidFill>
                  <a:schemeClr val="bg1"/>
                </a:solidFill>
              </a:rPr>
              <a:t>Maths Hubs</a:t>
            </a:r>
            <a:endParaRPr lang="en-GB" dirty="0">
              <a:solidFill>
                <a:schemeClr val="bg1"/>
              </a:solidFill>
            </a:endParaRPr>
          </a:p>
        </p:txBody>
      </p:sp>
      <p:pic>
        <p:nvPicPr>
          <p:cNvPr id="6" name="Picture Placeholder 5"/>
          <p:cNvPicPr>
            <a:picLocks noGrp="1" noChangeAspect="1"/>
          </p:cNvPicPr>
          <p:nvPr>
            <p:ph type="pic" idx="1"/>
          </p:nvPr>
        </p:nvPicPr>
        <p:blipFill>
          <a:blip r:embed="rId2"/>
          <a:srcRect l="12415" r="12415"/>
          <a:stretch>
            <a:fillRect/>
          </a:stretch>
        </p:blipFill>
        <p:spPr>
          <a:xfrm>
            <a:off x="7380288" y="130175"/>
            <a:ext cx="4689475" cy="6532563"/>
          </a:xfrm>
          <a:prstGeom prst="rect">
            <a:avLst/>
          </a:prstGeom>
        </p:spPr>
      </p:pic>
      <p:sp>
        <p:nvSpPr>
          <p:cNvPr id="4" name="Text Placeholder 3"/>
          <p:cNvSpPr>
            <a:spLocks noGrp="1"/>
          </p:cNvSpPr>
          <p:nvPr>
            <p:ph type="body" sz="half" idx="2"/>
          </p:nvPr>
        </p:nvSpPr>
        <p:spPr>
          <a:xfrm>
            <a:off x="893216" y="1097280"/>
            <a:ext cx="6487505" cy="5564777"/>
          </a:xfrm>
        </p:spPr>
        <p:txBody>
          <a:bodyPr>
            <a:noAutofit/>
          </a:bodyPr>
          <a:lstStyle/>
          <a:p>
            <a:r>
              <a:rPr lang="en-GB" sz="2800" dirty="0">
                <a:solidFill>
                  <a:schemeClr val="bg1"/>
                </a:solidFill>
              </a:rPr>
              <a:t>Each Maths Hub is a partnership, led locally by an outstanding school or college. The lead school identifies strategic partners, who help plan and evaluate the hub’s work, and operational partners, who help carry out the hub’s work. So, the hub is not just the lead school or college – instead it is more like a maths leadership network involving </a:t>
            </a:r>
            <a:r>
              <a:rPr lang="en-GB" sz="2800" dirty="0" smtClean="0">
                <a:solidFill>
                  <a:schemeClr val="bg1"/>
                </a:solidFill>
              </a:rPr>
              <a:t>schools</a:t>
            </a:r>
            <a:r>
              <a:rPr lang="en-GB" sz="2800" dirty="0">
                <a:solidFill>
                  <a:schemeClr val="bg1"/>
                </a:solidFill>
              </a:rPr>
              <a:t>, colleges and other organisations with maths education expertise from across the hub’s area</a:t>
            </a:r>
          </a:p>
        </p:txBody>
      </p:sp>
      <p:pic>
        <p:nvPicPr>
          <p:cNvPr id="7" name="Picture 6"/>
          <p:cNvPicPr>
            <a:picLocks noChangeAspect="1"/>
          </p:cNvPicPr>
          <p:nvPr/>
        </p:nvPicPr>
        <p:blipFill>
          <a:blip r:embed="rId3"/>
          <a:stretch>
            <a:fillRect/>
          </a:stretch>
        </p:blipFill>
        <p:spPr>
          <a:xfrm>
            <a:off x="7380288" y="6000885"/>
            <a:ext cx="219075" cy="238125"/>
          </a:xfrm>
          <a:prstGeom prst="rect">
            <a:avLst/>
          </a:prstGeom>
        </p:spPr>
      </p:pic>
    </p:spTree>
    <p:extLst>
      <p:ext uri="{BB962C8B-B14F-4D97-AF65-F5344CB8AC3E}">
        <p14:creationId xmlns:p14="http://schemas.microsoft.com/office/powerpoint/2010/main" val="2907947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709" y="207818"/>
            <a:ext cx="10640291" cy="5509200"/>
          </a:xfrm>
          <a:prstGeom prst="rect">
            <a:avLst/>
          </a:prstGeom>
          <a:noFill/>
        </p:spPr>
        <p:txBody>
          <a:bodyPr wrap="square" rtlCol="0">
            <a:spAutoFit/>
          </a:bodyPr>
          <a:lstStyle/>
          <a:p>
            <a:r>
              <a:rPr lang="en-GB" sz="4400" dirty="0">
                <a:solidFill>
                  <a:schemeClr val="bg1"/>
                </a:solidFill>
              </a:rPr>
              <a:t>The principle financial sponsor of Maths Hubs is the </a:t>
            </a:r>
            <a:r>
              <a:rPr lang="en-GB" sz="4400" dirty="0" err="1">
                <a:solidFill>
                  <a:schemeClr val="bg1"/>
                </a:solidFill>
              </a:rPr>
              <a:t>DfE</a:t>
            </a:r>
            <a:r>
              <a:rPr lang="en-GB" sz="4400" dirty="0">
                <a:solidFill>
                  <a:schemeClr val="bg1"/>
                </a:solidFill>
              </a:rPr>
              <a:t>.</a:t>
            </a:r>
          </a:p>
          <a:p>
            <a:r>
              <a:rPr lang="en-GB" sz="4400" dirty="0">
                <a:solidFill>
                  <a:schemeClr val="bg1"/>
                </a:solidFill>
              </a:rPr>
              <a:t>The Maths Hubs network benefits from the support of a number of Strategic Advisers. These include Ofsted, the Teaching School Council, the Joint Mathematical Council (JMC), and the Advisory Committee on Mathematics Education (ACME).</a:t>
            </a:r>
          </a:p>
        </p:txBody>
      </p:sp>
    </p:spTree>
    <p:extLst>
      <p:ext uri="{BB962C8B-B14F-4D97-AF65-F5344CB8AC3E}">
        <p14:creationId xmlns:p14="http://schemas.microsoft.com/office/powerpoint/2010/main" val="2786053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bg1"/>
                </a:solidFill>
              </a:rPr>
              <a:t>Teaching for Mastery Programme</a:t>
            </a:r>
            <a:endParaRPr lang="en-GB" sz="2800" dirty="0">
              <a:solidFill>
                <a:schemeClr val="bg1"/>
              </a:solidFill>
            </a:endParaRPr>
          </a:p>
        </p:txBody>
      </p:sp>
      <p:pic>
        <p:nvPicPr>
          <p:cNvPr id="3" name="Picture 2"/>
          <p:cNvPicPr>
            <a:picLocks noChangeAspect="1"/>
          </p:cNvPicPr>
          <p:nvPr/>
        </p:nvPicPr>
        <p:blipFill>
          <a:blip r:embed="rId2"/>
          <a:stretch>
            <a:fillRect/>
          </a:stretch>
        </p:blipFill>
        <p:spPr>
          <a:xfrm>
            <a:off x="742269" y="1815329"/>
            <a:ext cx="5449525" cy="4892639"/>
          </a:xfrm>
          <a:prstGeom prst="rect">
            <a:avLst/>
          </a:prstGeom>
        </p:spPr>
      </p:pic>
      <p:sp>
        <p:nvSpPr>
          <p:cNvPr id="4" name="TextBox 3"/>
          <p:cNvSpPr txBox="1"/>
          <p:nvPr/>
        </p:nvSpPr>
        <p:spPr>
          <a:xfrm>
            <a:off x="6413863" y="1507048"/>
            <a:ext cx="5538651" cy="5355312"/>
          </a:xfrm>
          <a:prstGeom prst="rect">
            <a:avLst/>
          </a:prstGeom>
          <a:noFill/>
        </p:spPr>
        <p:txBody>
          <a:bodyPr wrap="square" rtlCol="0">
            <a:spAutoFit/>
          </a:bodyPr>
          <a:lstStyle/>
          <a:p>
            <a:r>
              <a:rPr lang="en-GB" sz="3100" dirty="0" smtClean="0">
                <a:solidFill>
                  <a:schemeClr val="bg1"/>
                </a:solidFill>
              </a:rPr>
              <a:t>This is the third year of the programme in Cornwall in which schools develop the teaching of mathematics in their school, working alongside a mastery specialist. To date 119 primary schools have engaged in the Teaching for Mastery programme and again we have had more applications than places. This year 50 schools are involved.</a:t>
            </a:r>
            <a:endParaRPr lang="en-GB" sz="3100" dirty="0">
              <a:solidFill>
                <a:schemeClr val="bg1"/>
              </a:solidFill>
            </a:endParaRPr>
          </a:p>
        </p:txBody>
      </p:sp>
    </p:spTree>
    <p:extLst>
      <p:ext uri="{BB962C8B-B14F-4D97-AF65-F5344CB8AC3E}">
        <p14:creationId xmlns:p14="http://schemas.microsoft.com/office/powerpoint/2010/main" val="375398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1999" cy="6857999"/>
          </a:xfrm>
          <a:prstGeom prst="rect">
            <a:avLst/>
          </a:prstGeom>
        </p:spPr>
      </p:pic>
      <p:sp>
        <p:nvSpPr>
          <p:cNvPr id="3" name="Rectangle 2"/>
          <p:cNvSpPr/>
          <p:nvPr/>
        </p:nvSpPr>
        <p:spPr>
          <a:xfrm>
            <a:off x="138545" y="1"/>
            <a:ext cx="2327564" cy="19673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84361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709" y="387927"/>
            <a:ext cx="10681855" cy="1754326"/>
          </a:xfrm>
          <a:prstGeom prst="rect">
            <a:avLst/>
          </a:prstGeom>
          <a:noFill/>
        </p:spPr>
        <p:txBody>
          <a:bodyPr wrap="square" rtlCol="0">
            <a:spAutoFit/>
          </a:bodyPr>
          <a:lstStyle/>
          <a:p>
            <a:r>
              <a:rPr lang="en-GB" sz="3600" dirty="0" smtClean="0">
                <a:solidFill>
                  <a:schemeClr val="bg1"/>
                </a:solidFill>
              </a:rPr>
              <a:t>Mastery is characterised by the belief that, by working hard, all children are capable of succeeding at mathematics.</a:t>
            </a:r>
            <a:endParaRPr lang="en-GB" sz="3600" dirty="0">
              <a:solidFill>
                <a:schemeClr val="bg1"/>
              </a:solidFill>
            </a:endParaRPr>
          </a:p>
        </p:txBody>
      </p:sp>
      <p:sp>
        <p:nvSpPr>
          <p:cNvPr id="5" name="TextBox 4"/>
          <p:cNvSpPr txBox="1"/>
          <p:nvPr/>
        </p:nvSpPr>
        <p:spPr>
          <a:xfrm>
            <a:off x="665017" y="2424545"/>
            <a:ext cx="11388437" cy="4616648"/>
          </a:xfrm>
          <a:prstGeom prst="rect">
            <a:avLst/>
          </a:prstGeom>
          <a:noFill/>
        </p:spPr>
        <p:txBody>
          <a:bodyPr wrap="square" rtlCol="0">
            <a:spAutoFit/>
          </a:bodyPr>
          <a:lstStyle/>
          <a:p>
            <a:pPr marL="285750" indent="-285750">
              <a:buFont typeface="Arial" panose="020B0604020202020204" pitchFamily="34" charset="0"/>
              <a:buChar char="•"/>
            </a:pPr>
            <a:r>
              <a:rPr lang="en-GB" sz="4000" dirty="0" smtClean="0">
                <a:solidFill>
                  <a:schemeClr val="bg1"/>
                </a:solidFill>
              </a:rPr>
              <a:t>Whole class teaching</a:t>
            </a:r>
          </a:p>
          <a:p>
            <a:pPr marL="285750" indent="-285750">
              <a:buFont typeface="Arial" panose="020B0604020202020204" pitchFamily="34" charset="0"/>
              <a:buChar char="•"/>
            </a:pPr>
            <a:r>
              <a:rPr lang="en-GB" sz="4000" dirty="0" smtClean="0">
                <a:solidFill>
                  <a:schemeClr val="bg1"/>
                </a:solidFill>
              </a:rPr>
              <a:t>Carefully structured, small step lessons</a:t>
            </a:r>
          </a:p>
          <a:p>
            <a:pPr marL="285750" indent="-285750">
              <a:buFont typeface="Arial" panose="020B0604020202020204" pitchFamily="34" charset="0"/>
              <a:buChar char="•"/>
            </a:pPr>
            <a:r>
              <a:rPr lang="en-GB" sz="4000" dirty="0" smtClean="0">
                <a:solidFill>
                  <a:schemeClr val="bg1"/>
                </a:solidFill>
              </a:rPr>
              <a:t>Deeper understanding which leads to generalisation</a:t>
            </a:r>
          </a:p>
          <a:p>
            <a:pPr marL="285750" indent="-285750">
              <a:buFont typeface="Arial" panose="020B0604020202020204" pitchFamily="34" charset="0"/>
              <a:buChar char="•"/>
            </a:pPr>
            <a:r>
              <a:rPr lang="en-GB" sz="4000" dirty="0" smtClean="0">
                <a:solidFill>
                  <a:schemeClr val="bg1"/>
                </a:solidFill>
              </a:rPr>
              <a:t>The application of skills across different contexts</a:t>
            </a:r>
          </a:p>
          <a:p>
            <a:pPr marL="285750" indent="-285750">
              <a:buFont typeface="Arial" panose="020B0604020202020204" pitchFamily="34" charset="0"/>
              <a:buChar char="•"/>
            </a:pPr>
            <a:r>
              <a:rPr lang="en-GB" sz="4000" dirty="0" smtClean="0">
                <a:solidFill>
                  <a:schemeClr val="bg1"/>
                </a:solidFill>
              </a:rPr>
              <a:t>10-15 min same day intervention for those who need additional support.   </a:t>
            </a:r>
          </a:p>
          <a:p>
            <a:pPr marL="285750" indent="-285750">
              <a:buFont typeface="Arial" panose="020B0604020202020204" pitchFamily="34" charset="0"/>
              <a:buChar char="•"/>
            </a:pPr>
            <a:endParaRPr lang="en-GB" sz="5400" dirty="0"/>
          </a:p>
        </p:txBody>
      </p:sp>
    </p:spTree>
    <p:extLst>
      <p:ext uri="{BB962C8B-B14F-4D97-AF65-F5344CB8AC3E}">
        <p14:creationId xmlns:p14="http://schemas.microsoft.com/office/powerpoint/2010/main" val="3193684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383</TotalTime>
  <Words>795</Words>
  <Application>Microsoft Office PowerPoint</Application>
  <PresentationFormat>Widescreen</PresentationFormat>
  <Paragraphs>110</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Unicode MS</vt:lpstr>
      <vt:lpstr>Calibri</vt:lpstr>
      <vt:lpstr>Trebuchet MS</vt:lpstr>
      <vt:lpstr>Tw Cen MT</vt:lpstr>
      <vt:lpstr>Circuit</vt:lpstr>
      <vt:lpstr>Teaching for Mastery  2019 -2020</vt:lpstr>
      <vt:lpstr>PowerPoint Presentation</vt:lpstr>
      <vt:lpstr>The aims of this morning</vt:lpstr>
      <vt:lpstr>What Are Maths Hubs?</vt:lpstr>
      <vt:lpstr>Maths Hubs</vt:lpstr>
      <vt:lpstr>PowerPoint Presentation</vt:lpstr>
      <vt:lpstr>Teaching for Mastery Programme</vt:lpstr>
      <vt:lpstr>PowerPoint Presentation</vt:lpstr>
      <vt:lpstr>PowerPoint Presentation</vt:lpstr>
      <vt:lpstr>PowerPoint Presentation</vt:lpstr>
      <vt:lpstr>PowerPoint Presentation</vt:lpstr>
      <vt:lpstr>PowerPoint Presentation</vt:lpstr>
      <vt:lpstr>Mastery Specialist School Visits</vt:lpstr>
      <vt:lpstr>PowerPoint Presentation</vt:lpstr>
      <vt:lpstr>PowerPoint Presentation</vt:lpstr>
      <vt:lpstr>The Programme</vt:lpstr>
      <vt:lpstr>PowerPoint Presentation</vt:lpstr>
      <vt:lpstr>What have People Said?</vt:lpstr>
      <vt:lpstr>What now?</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for Mastery  2019 -2020</dc:title>
  <dc:creator>J Makin-Isherwood</dc:creator>
  <cp:lastModifiedBy>David Hick</cp:lastModifiedBy>
  <cp:revision>31</cp:revision>
  <dcterms:created xsi:type="dcterms:W3CDTF">2019-09-09T10:08:27Z</dcterms:created>
  <dcterms:modified xsi:type="dcterms:W3CDTF">2019-11-08T15:29:42Z</dcterms:modified>
</cp:coreProperties>
</file>